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13716000" cx="24387025"/>
  <p:notesSz cx="13716000" cy="24387025"/>
  <p:embeddedFontLst>
    <p:embeddedFont>
      <p:font typeface="Outfit"/>
      <p:regular r:id="rId10"/>
      <p:bold r:id="rId11"/>
    </p:embeddedFont>
    <p:embeddedFont>
      <p:font typeface="Nanum Myeongjo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oDvehYwd/eYF1WdW5yhbTlRzK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font" Target="fonts/Outfit-bold.fntdata"/><Relationship Id="rId10" Type="http://schemas.openxmlformats.org/officeDocument/2006/relationships/font" Target="fonts/Outfit-regular.fntdata"/><Relationship Id="rId13" Type="http://schemas.openxmlformats.org/officeDocument/2006/relationships/font" Target="fonts/NanumMyeongjo-bold.fntdata"/><Relationship Id="rId12" Type="http://schemas.openxmlformats.org/officeDocument/2006/relationships/font" Target="fonts/NanumMyeongjo-regular.fntdata"/><Relationship Id="rId14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" name="Google Shape;2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" name="Google Shape;5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13.png"/><Relationship Id="rId8" Type="http://schemas.openxmlformats.org/officeDocument/2006/relationships/image" Target="../media/image2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3" Type="http://schemas.openxmlformats.org/officeDocument/2006/relationships/image" Target="../media/image12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5" Type="http://schemas.openxmlformats.org/officeDocument/2006/relationships/image" Target="../media/image15.png"/><Relationship Id="rId14" Type="http://schemas.openxmlformats.org/officeDocument/2006/relationships/image" Target="../media/image9.png"/><Relationship Id="rId5" Type="http://schemas.openxmlformats.org/officeDocument/2006/relationships/image" Target="../media/image36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37.png"/><Relationship Id="rId22" Type="http://schemas.openxmlformats.org/officeDocument/2006/relationships/image" Target="../media/image40.png"/><Relationship Id="rId21" Type="http://schemas.openxmlformats.org/officeDocument/2006/relationships/image" Target="../media/image35.png"/><Relationship Id="rId24" Type="http://schemas.openxmlformats.org/officeDocument/2006/relationships/image" Target="../media/image47.png"/><Relationship Id="rId23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image" Target="../media/image32.png"/><Relationship Id="rId25" Type="http://schemas.openxmlformats.org/officeDocument/2006/relationships/image" Target="../media/image38.png"/><Relationship Id="rId5" Type="http://schemas.openxmlformats.org/officeDocument/2006/relationships/image" Target="../media/image19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33.png"/><Relationship Id="rId11" Type="http://schemas.openxmlformats.org/officeDocument/2006/relationships/image" Target="../media/image25.png"/><Relationship Id="rId10" Type="http://schemas.openxmlformats.org/officeDocument/2006/relationships/image" Target="../media/image39.png"/><Relationship Id="rId13" Type="http://schemas.openxmlformats.org/officeDocument/2006/relationships/image" Target="../media/image30.png"/><Relationship Id="rId12" Type="http://schemas.openxmlformats.org/officeDocument/2006/relationships/image" Target="../media/image41.png"/><Relationship Id="rId15" Type="http://schemas.openxmlformats.org/officeDocument/2006/relationships/image" Target="../media/image24.png"/><Relationship Id="rId14" Type="http://schemas.openxmlformats.org/officeDocument/2006/relationships/image" Target="../media/image31.png"/><Relationship Id="rId17" Type="http://schemas.openxmlformats.org/officeDocument/2006/relationships/image" Target="../media/image28.png"/><Relationship Id="rId16" Type="http://schemas.openxmlformats.org/officeDocument/2006/relationships/image" Target="../media/image34.png"/><Relationship Id="rId19" Type="http://schemas.openxmlformats.org/officeDocument/2006/relationships/image" Target="../media/image26.png"/><Relationship Id="rId18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2.png"/><Relationship Id="rId4" Type="http://schemas.openxmlformats.org/officeDocument/2006/relationships/image" Target="../media/image48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7048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7" name="Google Shape;1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38380" y="0"/>
            <a:ext cx="10548668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"/>
          <p:cNvSpPr/>
          <p:nvPr/>
        </p:nvSpPr>
        <p:spPr>
          <a:xfrm>
            <a:off x="1905238" y="3072102"/>
            <a:ext cx="9564295" cy="7584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9" name="Google Shape;1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05238" y="3072102"/>
            <a:ext cx="1530287" cy="1147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0" name="Google Shape;2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63001" y="3072102"/>
            <a:ext cx="3536204" cy="114757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"/>
          <p:cNvSpPr/>
          <p:nvPr/>
        </p:nvSpPr>
        <p:spPr>
          <a:xfrm>
            <a:off x="1905238" y="5780785"/>
            <a:ext cx="8989332" cy="2092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20"/>
              <a:buFont typeface="Nanum Myeongjo"/>
              <a:buNone/>
            </a:pPr>
            <a:r>
              <a:rPr b="1" i="0" lang="en-US" sz="10420" u="none" cap="none" strike="noStrike">
                <a:solidFill>
                  <a:srgbClr val="FFFFFF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CONCI</a:t>
            </a:r>
            <a:r>
              <a:rPr b="1" i="0" lang="en-US" sz="10420" u="none" cap="none" strike="noStrike">
                <a:solidFill>
                  <a:srgbClr val="F7E6CA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AI</a:t>
            </a:r>
            <a:r>
              <a:rPr b="1" i="0" lang="en-US" sz="10420" u="none" cap="none" strike="noStrike">
                <a:solidFill>
                  <a:srgbClr val="FFFFFF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RGE</a:t>
            </a:r>
            <a:endParaRPr b="0" i="0" sz="104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1905238" y="8992898"/>
            <a:ext cx="9805557" cy="1904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98"/>
              <a:buFont typeface="Outfit"/>
              <a:buNone/>
            </a:pPr>
            <a:r>
              <a:rPr b="0" i="0" lang="en-US" sz="5698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Voice AI Calls For </a:t>
            </a:r>
            <a:endParaRPr b="0" i="0" sz="569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98"/>
              <a:buFont typeface="Outfit"/>
              <a:buNone/>
            </a:pPr>
            <a:r>
              <a:rPr b="0" i="0" lang="en-US" sz="5698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Vacation Rental Operators</a:t>
            </a:r>
            <a:endParaRPr b="0" i="0" sz="569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23" name="Google Shape;23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05261" y="8615866"/>
            <a:ext cx="1926408" cy="1354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4" name="Google Shape;24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247756" y="0"/>
            <a:ext cx="11139292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"/>
          <p:cNvSpPr/>
          <p:nvPr/>
        </p:nvSpPr>
        <p:spPr>
          <a:xfrm>
            <a:off x="1905253" y="1536700"/>
            <a:ext cx="12835200" cy="11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Nanum Myeongjo"/>
              <a:buNone/>
            </a:pPr>
            <a:r>
              <a:rPr b="0" i="0" lang="en-US" sz="6400" u="none" cap="none" strike="noStrike">
                <a:solidFill>
                  <a:srgbClr val="FFFFFF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To Scale? Or To Personalise?</a:t>
            </a:r>
            <a:endParaRPr b="0" i="0" sz="6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31" name="Google Shape;3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238" y="2933700"/>
            <a:ext cx="8383048" cy="848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"/>
          <p:cNvSpPr/>
          <p:nvPr/>
        </p:nvSpPr>
        <p:spPr>
          <a:xfrm>
            <a:off x="10923365" y="2933700"/>
            <a:ext cx="11558445" cy="8483600"/>
          </a:xfrm>
          <a:prstGeom prst="roundRect">
            <a:avLst>
              <a:gd fmla="val 6036" name="adj"/>
            </a:avLst>
          </a:prstGeom>
          <a:solidFill>
            <a:srgbClr val="FFF6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4022553" y="4165600"/>
            <a:ext cx="6727608" cy="1303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Outfit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Outfit"/>
                <a:ea typeface="Outfit"/>
                <a:cs typeface="Outfit"/>
                <a:sym typeface="Outfit"/>
              </a:rPr>
              <a:t>Fragmented tools impact service delivery.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4022553" y="6553200"/>
            <a:ext cx="6867325" cy="1303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Outfit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Outfit"/>
                <a:ea typeface="Outfit"/>
                <a:cs typeface="Outfit"/>
                <a:sym typeface="Outfit"/>
              </a:rPr>
              <a:t>Opportunity cost due to irregular upselling.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4022553" y="8940800"/>
            <a:ext cx="7959662" cy="1303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Outfit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Outfit"/>
                <a:ea typeface="Outfit"/>
                <a:cs typeface="Outfit"/>
                <a:sym typeface="Outfit"/>
              </a:rPr>
              <a:t>Limited staff availability lowers guest satisfaction.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36" name="Google Shape;3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18827" y="5861050"/>
            <a:ext cx="9716714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7" name="Google Shape;3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18827" y="8274050"/>
            <a:ext cx="9716714" cy="1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"/>
          <p:cNvSpPr/>
          <p:nvPr/>
        </p:nvSpPr>
        <p:spPr>
          <a:xfrm>
            <a:off x="11787073" y="4203700"/>
            <a:ext cx="1244756" cy="1244600"/>
          </a:xfrm>
          <a:prstGeom prst="ellipse">
            <a:avLst/>
          </a:prstGeom>
          <a:solidFill>
            <a:srgbClr val="CAAD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11787073" y="6502400"/>
            <a:ext cx="1244756" cy="1244600"/>
          </a:xfrm>
          <a:prstGeom prst="ellipse">
            <a:avLst/>
          </a:prstGeom>
          <a:solidFill>
            <a:srgbClr val="CAAD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11787073" y="9017000"/>
            <a:ext cx="1244756" cy="1244600"/>
          </a:xfrm>
          <a:prstGeom prst="ellipse">
            <a:avLst/>
          </a:prstGeom>
          <a:solidFill>
            <a:srgbClr val="CAAD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1" name="Google Shape;4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113503" y="4504691"/>
            <a:ext cx="630000" cy="6299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2" name="Google Shape;4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514912" y="6798129"/>
            <a:ext cx="250183" cy="4663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3" name="Google Shape;43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079210" y="6798129"/>
            <a:ext cx="250183" cy="4663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4" name="Google Shape;44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297059" y="6993094"/>
            <a:ext cx="250183" cy="4581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5" name="Google Shape;45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602880" y="7061129"/>
            <a:ext cx="74250" cy="1564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" name="Google Shape;46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385028" y="7247925"/>
            <a:ext cx="74250" cy="1564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" name="Google Shape;47;p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2163150" y="7061129"/>
            <a:ext cx="74250" cy="1564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8" name="Google Shape;48;p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2130016" y="9423400"/>
            <a:ext cx="55379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" name="Google Shape;49;p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2527576" y="9678670"/>
            <a:ext cx="119394" cy="25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" name="Google Shape;50;p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492011" y="9724389"/>
            <a:ext cx="153690" cy="25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1" name="Google Shape;51;p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450095" y="9776461"/>
            <a:ext cx="195603" cy="2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"/>
          <p:cNvSpPr/>
          <p:nvPr/>
        </p:nvSpPr>
        <p:spPr>
          <a:xfrm>
            <a:off x="16943918" y="3975100"/>
            <a:ext cx="54573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Emailing guests &amp; managers for proactive follow-through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3175397" y="5346700"/>
            <a:ext cx="3056849" cy="1659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Text messaging to manage expectations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9607393" y="5346700"/>
            <a:ext cx="2612293" cy="1659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Inbound &amp; outbound phone calling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16943918" y="5664200"/>
            <a:ext cx="4454023" cy="1151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Notifying in-person staff via platforms &amp; apps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16943918" y="7353300"/>
            <a:ext cx="5457449" cy="1151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⁠Enhancing service and offers with business intelligence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1854432" y="9448800"/>
            <a:ext cx="10008851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E6CA"/>
              </a:buClr>
              <a:buSzPts val="3600"/>
              <a:buFont typeface="Outfit"/>
              <a:buNone/>
            </a:pPr>
            <a:r>
              <a:rPr b="0" i="0" lang="en-US" sz="3600" u="none" cap="none" strike="noStrike">
                <a:solidFill>
                  <a:srgbClr val="F7E6CA"/>
                </a:solidFill>
                <a:latin typeface="Outfit"/>
                <a:ea typeface="Outfit"/>
                <a:cs typeface="Outfit"/>
                <a:sym typeface="Outfit"/>
              </a:rPr>
              <a:t>Reaching people where they are, to provide them what they need at the right time.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63" name="Google Shape;6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77883" y="4434416"/>
            <a:ext cx="2139523" cy="385656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"/>
          <p:cNvSpPr/>
          <p:nvPr/>
        </p:nvSpPr>
        <p:spPr>
          <a:xfrm>
            <a:off x="1905254" y="1536700"/>
            <a:ext cx="12712200" cy="11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Nanum Myeongjo"/>
              <a:buNone/>
            </a:pPr>
            <a:r>
              <a:rPr b="0" i="0" lang="en-US" sz="6400" u="none" cap="none" strike="noStrike">
                <a:solidFill>
                  <a:srgbClr val="FFFFFF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Human - AI Collaboration</a:t>
            </a:r>
            <a:endParaRPr b="0" i="0" sz="6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65" name="Google Shape;6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9552" y="5473700"/>
            <a:ext cx="716877" cy="127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66" name="Google Shape;6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17953" y="5707354"/>
            <a:ext cx="520195" cy="520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67" name="Google Shape;6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2221" y="5815502"/>
            <a:ext cx="137801" cy="137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68" name="Google Shape;6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92221" y="5721514"/>
            <a:ext cx="231810" cy="2317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69" name="Google Shape;69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22871" y="6322411"/>
            <a:ext cx="510309" cy="1641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0" name="Google Shape;70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41272" y="6039951"/>
            <a:ext cx="521565" cy="3965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1" name="Google Shape;71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763215" y="6175727"/>
            <a:ext cx="54093" cy="399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2" name="Google Shape;72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870012" y="6175727"/>
            <a:ext cx="54093" cy="399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3" name="Google Shape;73;p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976804" y="6175727"/>
            <a:ext cx="54093" cy="399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4" name="Google Shape;74;p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925791" y="5726306"/>
            <a:ext cx="576645" cy="5003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5" name="Google Shape;75;p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050456" y="5844014"/>
            <a:ext cx="315933" cy="399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6" name="Google Shape;76;p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8050456" y="5956286"/>
            <a:ext cx="315933" cy="399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7" name="Google Shape;77;p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8195110" y="5473700"/>
            <a:ext cx="726974" cy="606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8" name="Google Shape;78;p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8195439" y="6084759"/>
            <a:ext cx="727600" cy="6589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9" name="Google Shape;79;p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8459660" y="5569158"/>
            <a:ext cx="198816" cy="399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0" name="Google Shape;80;p4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8493430" y="6521146"/>
            <a:ext cx="130960" cy="1309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1" name="Google Shape;81;p4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5495937" y="7353300"/>
            <a:ext cx="851006" cy="1130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2" name="Google Shape;82;p4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5495937" y="5588000"/>
            <a:ext cx="863708" cy="111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3" name="Google Shape;83;p4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5254607" y="4038600"/>
            <a:ext cx="1105038" cy="1130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4" name="Google Shape;84;p4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430618" y="6117166"/>
            <a:ext cx="2294758" cy="1354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5" name="Google Shape;85;p4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6134867" y="6117166"/>
            <a:ext cx="1464918" cy="1354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6" name="Google Shape;86;p4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6581922" y="8730445"/>
            <a:ext cx="7805126" cy="4985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92" name="Google Shape;9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9351" y="3289300"/>
            <a:ext cx="4928216" cy="5003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3" name="Google Shape;9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79351" y="3302000"/>
            <a:ext cx="4928216" cy="5003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4" name="Google Shape;9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7808" y="3289300"/>
            <a:ext cx="4928216" cy="5003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5" name="Google Shape;9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37808" y="3314700"/>
            <a:ext cx="4928216" cy="5003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6" name="Google Shape;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6265" y="3289300"/>
            <a:ext cx="4928216" cy="5003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7" name="Google Shape;9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196265" y="3302000"/>
            <a:ext cx="4928216" cy="5003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8" name="Google Shape;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54722" y="3289300"/>
            <a:ext cx="4928216" cy="5003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9" name="Google Shape;9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454722" y="3302000"/>
            <a:ext cx="4928216" cy="50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"/>
          <p:cNvSpPr/>
          <p:nvPr/>
        </p:nvSpPr>
        <p:spPr>
          <a:xfrm>
            <a:off x="17769521" y="8597900"/>
            <a:ext cx="4420152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5955"/>
              </a:buClr>
              <a:buSzPts val="4800"/>
              <a:buFont typeface="Nanum Myeongjo"/>
              <a:buNone/>
            </a:pPr>
            <a:r>
              <a:rPr b="0" i="0" lang="en-US" sz="4800" u="none" cap="none" strike="noStrike">
                <a:solidFill>
                  <a:srgbClr val="305955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Bobbi Ludwig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17769521" y="9309100"/>
            <a:ext cx="4352411" cy="541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AD82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CAAD82"/>
                </a:solidFill>
                <a:latin typeface="Outfit"/>
                <a:ea typeface="Outfit"/>
                <a:cs typeface="Outfit"/>
                <a:sym typeface="Outfit"/>
              </a:rPr>
              <a:t>Head of Engineering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17769521" y="10274300"/>
            <a:ext cx="43185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5955"/>
              </a:buClr>
              <a:buSzPts val="2400"/>
              <a:buFont typeface="Outfit"/>
              <a:buNone/>
            </a:pPr>
            <a:r>
              <a:rPr b="0" i="0" lang="en-US" sz="2400" u="none" cap="none" strike="noStrike">
                <a:solidFill>
                  <a:srgbClr val="305955"/>
                </a:solidFill>
                <a:latin typeface="Outfit"/>
                <a:ea typeface="Outfit"/>
                <a:cs typeface="Outfit"/>
                <a:sym typeface="Outfit"/>
              </a:rPr>
              <a:t>LLM Infrastructure &amp; Security [</a:t>
            </a:r>
            <a:r>
              <a:rPr lang="en-US" sz="2400">
                <a:solidFill>
                  <a:srgbClr val="305955"/>
                </a:solidFill>
                <a:latin typeface="Outfit"/>
                <a:ea typeface="Outfit"/>
                <a:cs typeface="Outfit"/>
                <a:sym typeface="Outfit"/>
              </a:rPr>
              <a:t>P</a:t>
            </a:r>
            <a:r>
              <a:rPr b="0" i="0" lang="en-US" sz="2400" u="none" cap="none" strike="noStrike">
                <a:solidFill>
                  <a:srgbClr val="305955"/>
                </a:solidFill>
                <a:latin typeface="Outfit"/>
                <a:ea typeface="Outfit"/>
                <a:cs typeface="Outfit"/>
                <a:sym typeface="Outfit"/>
              </a:rPr>
              <a:t>rev</a:t>
            </a:r>
            <a:r>
              <a:rPr lang="en-US" sz="2400">
                <a:solidFill>
                  <a:srgbClr val="305955"/>
                </a:solidFill>
                <a:latin typeface="Outfit"/>
                <a:ea typeface="Outfit"/>
                <a:cs typeface="Outfit"/>
                <a:sym typeface="Outfit"/>
              </a:rPr>
              <a:t>iously </a:t>
            </a:r>
            <a:r>
              <a:rPr b="0" i="0" lang="en-US" sz="2400" u="none" cap="none" strike="noStrike">
                <a:solidFill>
                  <a:srgbClr val="305955"/>
                </a:solidFill>
                <a:latin typeface="Outfit"/>
                <a:ea typeface="Outfit"/>
                <a:cs typeface="Outfit"/>
                <a:sym typeface="Outfit"/>
              </a:rPr>
              <a:t>- OpenAI]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7227203" y="8597900"/>
            <a:ext cx="3797775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5955"/>
              </a:buClr>
              <a:buSzPts val="4800"/>
              <a:buFont typeface="Nanum Myeongjo"/>
              <a:buNone/>
            </a:pPr>
            <a:r>
              <a:rPr b="0" i="0" lang="en-US" sz="4800" u="none" cap="none" strike="noStrike">
                <a:solidFill>
                  <a:srgbClr val="305955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Elliott Palous 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7227200" y="9309100"/>
            <a:ext cx="43185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AD82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CAAD82"/>
                </a:solidFill>
                <a:latin typeface="Outfit"/>
                <a:ea typeface="Outfit"/>
                <a:cs typeface="Outfit"/>
                <a:sym typeface="Outfit"/>
              </a:rPr>
              <a:t>Commercial Director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7227203" y="10274300"/>
            <a:ext cx="3696162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5955"/>
              </a:buClr>
              <a:buSzPts val="2400"/>
              <a:buFont typeface="Outfit"/>
              <a:buNone/>
            </a:pPr>
            <a:r>
              <a:rPr b="0" i="0" lang="en-US" sz="2400" u="none" cap="none" strike="noStrike">
                <a:solidFill>
                  <a:srgbClr val="305955"/>
                </a:solidFill>
                <a:latin typeface="Outfit"/>
                <a:ea typeface="Outfit"/>
                <a:cs typeface="Outfit"/>
                <a:sym typeface="Outfit"/>
              </a:rPr>
              <a:t>Digital Sales Operations of Luxury Goods &amp; Services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12485661" y="8597900"/>
            <a:ext cx="4585273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5955"/>
              </a:buClr>
              <a:buSzPts val="4800"/>
              <a:buFont typeface="Nanum Myeongjo"/>
              <a:buNone/>
            </a:pPr>
            <a:r>
              <a:rPr b="0" i="0" lang="en-US" sz="4800" u="none" cap="none" strike="noStrike">
                <a:solidFill>
                  <a:srgbClr val="305955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Imtiaz Hasan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12485649" y="9309100"/>
            <a:ext cx="49281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AD82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CAAD82"/>
                </a:solidFill>
                <a:latin typeface="Outfit"/>
                <a:ea typeface="Outfit"/>
                <a:cs typeface="Outfit"/>
                <a:sym typeface="Outfit"/>
              </a:rPr>
              <a:t>Head of Agentic Systems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12485661" y="10274300"/>
            <a:ext cx="448366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5955"/>
              </a:buClr>
              <a:buSzPts val="2400"/>
              <a:buFont typeface="Outfit"/>
              <a:buNone/>
            </a:pPr>
            <a:r>
              <a:rPr b="0" i="0" lang="en-US" sz="2400" u="none" cap="none" strike="noStrike">
                <a:solidFill>
                  <a:srgbClr val="305955"/>
                </a:solidFill>
                <a:latin typeface="Outfit"/>
                <a:ea typeface="Outfit"/>
                <a:cs typeface="Outfit"/>
                <a:sym typeface="Outfit"/>
              </a:rPr>
              <a:t>AI Architect &amp; Senior Data Scientist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1943343" y="8597900"/>
            <a:ext cx="4089911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5955"/>
              </a:buClr>
              <a:buSzPts val="4800"/>
              <a:buFont typeface="Nanum Myeongjo"/>
              <a:buNone/>
            </a:pPr>
            <a:r>
              <a:rPr b="0" i="0" lang="en-US" sz="4800" u="none" cap="none" strike="noStrike">
                <a:solidFill>
                  <a:srgbClr val="305955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Eliseo Palous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1943343" y="9309100"/>
            <a:ext cx="4022169" cy="541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AD82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CAAD82"/>
                </a:solidFill>
                <a:latin typeface="Outfit"/>
                <a:ea typeface="Outfit"/>
                <a:cs typeface="Outfit"/>
                <a:sym typeface="Outfit"/>
              </a:rPr>
              <a:t>Managing Director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1943343" y="10274300"/>
            <a:ext cx="39882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5955"/>
              </a:buClr>
              <a:buSzPts val="2400"/>
              <a:buFont typeface="Outfit"/>
              <a:buNone/>
            </a:pPr>
            <a:r>
              <a:rPr b="0" i="0" lang="en-US" sz="2400" u="none" cap="none" strike="noStrike">
                <a:solidFill>
                  <a:srgbClr val="305955"/>
                </a:solidFill>
                <a:latin typeface="Outfit"/>
                <a:ea typeface="Outfit"/>
                <a:cs typeface="Outfit"/>
                <a:sym typeface="Outfit"/>
              </a:rPr>
              <a:t>STR Domain Specialist Communications for 3000+ units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1905254" y="1536700"/>
            <a:ext cx="15657900" cy="11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Clr>
                <a:srgbClr val="145146"/>
              </a:buClr>
              <a:buSzPts val="6400"/>
              <a:buFont typeface="Nanum Myeongjo"/>
              <a:buNone/>
            </a:pPr>
            <a:r>
              <a:rPr b="0" i="0" lang="en-US" sz="6400" u="none" cap="none" strike="noStrike">
                <a:solidFill>
                  <a:srgbClr val="145146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Your AI Transformation Partners</a:t>
            </a:r>
            <a:endParaRPr b="0" i="0" sz="6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2"/>
          <p:cNvSpPr/>
          <p:nvPr/>
        </p:nvSpPr>
        <p:spPr>
          <a:xfrm>
            <a:off x="1862668" y="1536700"/>
            <a:ext cx="14274432" cy="2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Clr>
                <a:srgbClr val="CAAD82"/>
              </a:buClr>
              <a:buSzPts val="9600"/>
              <a:buFont typeface="Nanum Myeongjo"/>
              <a:buNone/>
            </a:pPr>
            <a:r>
              <a:rPr b="0" i="0" lang="en-US" sz="9600" u="none" cap="none" strike="noStrike">
                <a:solidFill>
                  <a:srgbClr val="CAAD82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Thank you for your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Clr>
                <a:srgbClr val="CAAD82"/>
              </a:buClr>
              <a:buSzPts val="9600"/>
              <a:buFont typeface="Nanum Myeongjo"/>
              <a:buNone/>
            </a:pPr>
            <a:r>
              <a:rPr b="0" i="0" lang="en-US" sz="9600" u="none" cap="none" strike="noStrike">
                <a:solidFill>
                  <a:srgbClr val="CAAD82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time and kind attention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2"/>
          <p:cNvSpPr/>
          <p:nvPr/>
        </p:nvSpPr>
        <p:spPr>
          <a:xfrm>
            <a:off x="1862668" y="8470131"/>
            <a:ext cx="2232458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Nanum Myeongjo"/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Mail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2"/>
          <p:cNvSpPr/>
          <p:nvPr/>
        </p:nvSpPr>
        <p:spPr>
          <a:xfrm>
            <a:off x="10148568" y="8470131"/>
            <a:ext cx="2235479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Nanum Myeongjo"/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Website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2"/>
          <p:cNvSpPr/>
          <p:nvPr/>
        </p:nvSpPr>
        <p:spPr>
          <a:xfrm>
            <a:off x="1867133" y="9309100"/>
            <a:ext cx="5190715" cy="745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clients@shortstaymedia.com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10148576" y="9309100"/>
            <a:ext cx="56358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Outfi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https://shortstaymedia.com/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2"/>
          <p:cNvSpPr/>
          <p:nvPr/>
        </p:nvSpPr>
        <p:spPr>
          <a:xfrm>
            <a:off x="1862676" y="6578600"/>
            <a:ext cx="105213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Outfit"/>
              <a:buNone/>
            </a:pPr>
            <a:r>
              <a:rPr lang="en-US" sz="40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To express your interest</a:t>
            </a:r>
            <a:r>
              <a:rPr b="0" i="0" lang="en-US" sz="4000" u="none" cap="none" strike="noStrik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, get in touch with us: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124" name="Google Shape;12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93924" y="673100"/>
            <a:ext cx="10593124" cy="130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7858" y="10359100"/>
            <a:ext cx="3029929" cy="335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2025-08-21T19:25:03Z</dcterms:created>
  <dc:creator>PptxGenJS</dc:creator>
</cp:coreProperties>
</file>